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64" r:id="rId3"/>
    <p:sldId id="267" r:id="rId4"/>
    <p:sldId id="287" r:id="rId5"/>
    <p:sldId id="266" r:id="rId6"/>
    <p:sldId id="268" r:id="rId7"/>
    <p:sldId id="288" r:id="rId8"/>
    <p:sldId id="272" r:id="rId9"/>
    <p:sldId id="286" r:id="rId10"/>
    <p:sldId id="273" r:id="rId11"/>
    <p:sldId id="291" r:id="rId12"/>
    <p:sldId id="285" r:id="rId13"/>
    <p:sldId id="289" r:id="rId14"/>
    <p:sldId id="290" r:id="rId15"/>
    <p:sldId id="295" r:id="rId16"/>
    <p:sldId id="294" r:id="rId17"/>
    <p:sldId id="292" r:id="rId18"/>
    <p:sldId id="296" r:id="rId19"/>
    <p:sldId id="300" r:id="rId20"/>
    <p:sldId id="299" r:id="rId21"/>
    <p:sldId id="282" r:id="rId22"/>
    <p:sldId id="301" r:id="rId23"/>
    <p:sldId id="302" r:id="rId24"/>
    <p:sldId id="279" r:id="rId25"/>
    <p:sldId id="269" r:id="rId26"/>
    <p:sldId id="283" r:id="rId27"/>
    <p:sldId id="284" r:id="rId28"/>
    <p:sldId id="281" r:id="rId29"/>
    <p:sldId id="303" r:id="rId30"/>
    <p:sldId id="304" r:id="rId31"/>
    <p:sldId id="30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26" autoAdjust="0"/>
    <p:restoredTop sz="94660"/>
  </p:normalViewPr>
  <p:slideViewPr>
    <p:cSldViewPr snapToGrid="0">
      <p:cViewPr varScale="1">
        <p:scale>
          <a:sx n="67" d="100"/>
          <a:sy n="67" d="100"/>
        </p:scale>
        <p:origin x="644" y="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A22A5-BF27-4F0D-8647-0752B2E560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1B951B1-34FE-4B82-BAAA-BA91EEB4E0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43DBB5C-16DB-4931-81D9-56DF5AC3D3CC}"/>
              </a:ext>
            </a:extLst>
          </p:cNvPr>
          <p:cNvSpPr>
            <a:spLocks noGrp="1"/>
          </p:cNvSpPr>
          <p:nvPr>
            <p:ph type="dt" sz="half" idx="10"/>
          </p:nvPr>
        </p:nvSpPr>
        <p:spPr/>
        <p:txBody>
          <a:bodyPr/>
          <a:lstStyle/>
          <a:p>
            <a:fld id="{A3486783-54A4-41E9-AA88-F811A5A2C34F}" type="datetimeFigureOut">
              <a:rPr lang="en-IN" smtClean="0"/>
              <a:pPr/>
              <a:t>31-08-2020</a:t>
            </a:fld>
            <a:endParaRPr lang="en-IN" dirty="0"/>
          </a:p>
        </p:txBody>
      </p:sp>
      <p:sp>
        <p:nvSpPr>
          <p:cNvPr id="5" name="Footer Placeholder 4">
            <a:extLst>
              <a:ext uri="{FF2B5EF4-FFF2-40B4-BE49-F238E27FC236}">
                <a16:creationId xmlns:a16="http://schemas.microsoft.com/office/drawing/2014/main" id="{5EA638D3-B4FB-44EC-9A18-7056B1D47295}"/>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4E3F0042-BB0A-44B2-90FA-94F034E972BB}"/>
              </a:ext>
            </a:extLst>
          </p:cNvPr>
          <p:cNvSpPr>
            <a:spLocks noGrp="1"/>
          </p:cNvSpPr>
          <p:nvPr>
            <p:ph type="sldNum" sz="quarter" idx="12"/>
          </p:nvPr>
        </p:nvSpPr>
        <p:spPr/>
        <p:txBody>
          <a:bodyPr/>
          <a:lstStyle/>
          <a:p>
            <a:fld id="{2D4634D4-BE86-4681-AB94-E8260BF427DE}" type="slidenum">
              <a:rPr lang="en-IN" smtClean="0"/>
              <a:pPr/>
              <a:t>‹#›</a:t>
            </a:fld>
            <a:endParaRPr lang="en-IN" dirty="0"/>
          </a:p>
        </p:txBody>
      </p:sp>
    </p:spTree>
    <p:extLst>
      <p:ext uri="{BB962C8B-B14F-4D97-AF65-F5344CB8AC3E}">
        <p14:creationId xmlns:p14="http://schemas.microsoft.com/office/powerpoint/2010/main" val="36060796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87922-BCAC-466E-9C78-AB7616A6C09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ECA1B63-5ED9-4219-9E8F-6C6C503BFA5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C76BDB7-8B68-4A06-AD8E-3DC6D31A9A1F}"/>
              </a:ext>
            </a:extLst>
          </p:cNvPr>
          <p:cNvSpPr>
            <a:spLocks noGrp="1"/>
          </p:cNvSpPr>
          <p:nvPr>
            <p:ph type="dt" sz="half" idx="10"/>
          </p:nvPr>
        </p:nvSpPr>
        <p:spPr/>
        <p:txBody>
          <a:bodyPr/>
          <a:lstStyle/>
          <a:p>
            <a:fld id="{A3486783-54A4-41E9-AA88-F811A5A2C34F}" type="datetimeFigureOut">
              <a:rPr lang="en-IN" smtClean="0"/>
              <a:pPr/>
              <a:t>31-08-2020</a:t>
            </a:fld>
            <a:endParaRPr lang="en-IN" dirty="0"/>
          </a:p>
        </p:txBody>
      </p:sp>
      <p:sp>
        <p:nvSpPr>
          <p:cNvPr id="5" name="Footer Placeholder 4">
            <a:extLst>
              <a:ext uri="{FF2B5EF4-FFF2-40B4-BE49-F238E27FC236}">
                <a16:creationId xmlns:a16="http://schemas.microsoft.com/office/drawing/2014/main" id="{0974C296-1A58-4CE9-BB82-2EF11C5C1CDB}"/>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99DF50A1-8FD8-484F-9E9A-866B63D3AB3D}"/>
              </a:ext>
            </a:extLst>
          </p:cNvPr>
          <p:cNvSpPr>
            <a:spLocks noGrp="1"/>
          </p:cNvSpPr>
          <p:nvPr>
            <p:ph type="sldNum" sz="quarter" idx="12"/>
          </p:nvPr>
        </p:nvSpPr>
        <p:spPr/>
        <p:txBody>
          <a:bodyPr/>
          <a:lstStyle/>
          <a:p>
            <a:fld id="{2D4634D4-BE86-4681-AB94-E8260BF427DE}" type="slidenum">
              <a:rPr lang="en-IN" smtClean="0"/>
              <a:pPr/>
              <a:t>‹#›</a:t>
            </a:fld>
            <a:endParaRPr lang="en-IN" dirty="0"/>
          </a:p>
        </p:txBody>
      </p:sp>
    </p:spTree>
    <p:extLst>
      <p:ext uri="{BB962C8B-B14F-4D97-AF65-F5344CB8AC3E}">
        <p14:creationId xmlns:p14="http://schemas.microsoft.com/office/powerpoint/2010/main" val="1970341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A078CF-E00A-4C49-8BF8-7F108940659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314B379-3BE6-4199-B998-5E500D2634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99CC675-C4FA-4129-85B0-7624067F1A7E}"/>
              </a:ext>
            </a:extLst>
          </p:cNvPr>
          <p:cNvSpPr>
            <a:spLocks noGrp="1"/>
          </p:cNvSpPr>
          <p:nvPr>
            <p:ph type="dt" sz="half" idx="10"/>
          </p:nvPr>
        </p:nvSpPr>
        <p:spPr/>
        <p:txBody>
          <a:bodyPr/>
          <a:lstStyle/>
          <a:p>
            <a:fld id="{A3486783-54A4-41E9-AA88-F811A5A2C34F}" type="datetimeFigureOut">
              <a:rPr lang="en-IN" smtClean="0"/>
              <a:pPr/>
              <a:t>31-08-2020</a:t>
            </a:fld>
            <a:endParaRPr lang="en-IN" dirty="0"/>
          </a:p>
        </p:txBody>
      </p:sp>
      <p:sp>
        <p:nvSpPr>
          <p:cNvPr id="5" name="Footer Placeholder 4">
            <a:extLst>
              <a:ext uri="{FF2B5EF4-FFF2-40B4-BE49-F238E27FC236}">
                <a16:creationId xmlns:a16="http://schemas.microsoft.com/office/drawing/2014/main" id="{6902A257-8F2B-4CE6-BDC2-11E89763B647}"/>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C40572C3-1E1C-4561-A698-6297F712AB05}"/>
              </a:ext>
            </a:extLst>
          </p:cNvPr>
          <p:cNvSpPr>
            <a:spLocks noGrp="1"/>
          </p:cNvSpPr>
          <p:nvPr>
            <p:ph type="sldNum" sz="quarter" idx="12"/>
          </p:nvPr>
        </p:nvSpPr>
        <p:spPr/>
        <p:txBody>
          <a:bodyPr/>
          <a:lstStyle/>
          <a:p>
            <a:fld id="{2D4634D4-BE86-4681-AB94-E8260BF427DE}" type="slidenum">
              <a:rPr lang="en-IN" smtClean="0"/>
              <a:pPr/>
              <a:t>‹#›</a:t>
            </a:fld>
            <a:endParaRPr lang="en-IN" dirty="0"/>
          </a:p>
        </p:txBody>
      </p:sp>
    </p:spTree>
    <p:extLst>
      <p:ext uri="{BB962C8B-B14F-4D97-AF65-F5344CB8AC3E}">
        <p14:creationId xmlns:p14="http://schemas.microsoft.com/office/powerpoint/2010/main" val="3489694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39CE8-16B7-4CBC-872C-26EAD919B1B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26AEBDF-CBAD-42D7-B904-00FC58AC33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9FC5866-BAD2-4A76-B4F5-6695F690CA31}"/>
              </a:ext>
            </a:extLst>
          </p:cNvPr>
          <p:cNvSpPr>
            <a:spLocks noGrp="1"/>
          </p:cNvSpPr>
          <p:nvPr>
            <p:ph type="dt" sz="half" idx="10"/>
          </p:nvPr>
        </p:nvSpPr>
        <p:spPr/>
        <p:txBody>
          <a:bodyPr/>
          <a:lstStyle/>
          <a:p>
            <a:fld id="{A3486783-54A4-41E9-AA88-F811A5A2C34F}" type="datetimeFigureOut">
              <a:rPr lang="en-IN" smtClean="0"/>
              <a:pPr/>
              <a:t>31-08-2020</a:t>
            </a:fld>
            <a:endParaRPr lang="en-IN" dirty="0"/>
          </a:p>
        </p:txBody>
      </p:sp>
      <p:sp>
        <p:nvSpPr>
          <p:cNvPr id="5" name="Footer Placeholder 4">
            <a:extLst>
              <a:ext uri="{FF2B5EF4-FFF2-40B4-BE49-F238E27FC236}">
                <a16:creationId xmlns:a16="http://schemas.microsoft.com/office/drawing/2014/main" id="{3C70403F-1818-44B6-B0C6-E6C951EFA0D9}"/>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21B5F6E8-11DE-421E-8F3E-81C372D2FC74}"/>
              </a:ext>
            </a:extLst>
          </p:cNvPr>
          <p:cNvSpPr>
            <a:spLocks noGrp="1"/>
          </p:cNvSpPr>
          <p:nvPr>
            <p:ph type="sldNum" sz="quarter" idx="12"/>
          </p:nvPr>
        </p:nvSpPr>
        <p:spPr/>
        <p:txBody>
          <a:bodyPr/>
          <a:lstStyle/>
          <a:p>
            <a:fld id="{2D4634D4-BE86-4681-AB94-E8260BF427DE}" type="slidenum">
              <a:rPr lang="en-IN" smtClean="0"/>
              <a:pPr/>
              <a:t>‹#›</a:t>
            </a:fld>
            <a:endParaRPr lang="en-IN" dirty="0"/>
          </a:p>
        </p:txBody>
      </p:sp>
    </p:spTree>
    <p:extLst>
      <p:ext uri="{BB962C8B-B14F-4D97-AF65-F5344CB8AC3E}">
        <p14:creationId xmlns:p14="http://schemas.microsoft.com/office/powerpoint/2010/main" val="27123170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7E9D3-2AA3-4CE4-8CB0-3355795D35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1BEADAC-E940-4A31-B300-61B331284B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8839E1-0802-4A3C-A5F0-6A172A7D8171}"/>
              </a:ext>
            </a:extLst>
          </p:cNvPr>
          <p:cNvSpPr>
            <a:spLocks noGrp="1"/>
          </p:cNvSpPr>
          <p:nvPr>
            <p:ph type="dt" sz="half" idx="10"/>
          </p:nvPr>
        </p:nvSpPr>
        <p:spPr/>
        <p:txBody>
          <a:bodyPr/>
          <a:lstStyle/>
          <a:p>
            <a:fld id="{A3486783-54A4-41E9-AA88-F811A5A2C34F}" type="datetimeFigureOut">
              <a:rPr lang="en-IN" smtClean="0"/>
              <a:pPr/>
              <a:t>31-08-2020</a:t>
            </a:fld>
            <a:endParaRPr lang="en-IN" dirty="0"/>
          </a:p>
        </p:txBody>
      </p:sp>
      <p:sp>
        <p:nvSpPr>
          <p:cNvPr id="5" name="Footer Placeholder 4">
            <a:extLst>
              <a:ext uri="{FF2B5EF4-FFF2-40B4-BE49-F238E27FC236}">
                <a16:creationId xmlns:a16="http://schemas.microsoft.com/office/drawing/2014/main" id="{650EAFA5-066B-4E77-AA89-ACA0D22ADDFA}"/>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7BF9DB9A-3F01-4F69-8F8C-607E666DE0CA}"/>
              </a:ext>
            </a:extLst>
          </p:cNvPr>
          <p:cNvSpPr>
            <a:spLocks noGrp="1"/>
          </p:cNvSpPr>
          <p:nvPr>
            <p:ph type="sldNum" sz="quarter" idx="12"/>
          </p:nvPr>
        </p:nvSpPr>
        <p:spPr/>
        <p:txBody>
          <a:bodyPr/>
          <a:lstStyle/>
          <a:p>
            <a:fld id="{2D4634D4-BE86-4681-AB94-E8260BF427DE}" type="slidenum">
              <a:rPr lang="en-IN" smtClean="0"/>
              <a:pPr/>
              <a:t>‹#›</a:t>
            </a:fld>
            <a:endParaRPr lang="en-IN" dirty="0"/>
          </a:p>
        </p:txBody>
      </p:sp>
    </p:spTree>
    <p:extLst>
      <p:ext uri="{BB962C8B-B14F-4D97-AF65-F5344CB8AC3E}">
        <p14:creationId xmlns:p14="http://schemas.microsoft.com/office/powerpoint/2010/main" val="691477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064FE-48CA-4811-B76A-93C3A66F857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C4BDC10-6279-4A94-AD66-B8F9F46085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AD85AB5-6AE0-4047-9BAD-871DC7596F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7515A9-9F4D-40F9-B5F8-620AA5992975}"/>
              </a:ext>
            </a:extLst>
          </p:cNvPr>
          <p:cNvSpPr>
            <a:spLocks noGrp="1"/>
          </p:cNvSpPr>
          <p:nvPr>
            <p:ph type="dt" sz="half" idx="10"/>
          </p:nvPr>
        </p:nvSpPr>
        <p:spPr/>
        <p:txBody>
          <a:bodyPr/>
          <a:lstStyle/>
          <a:p>
            <a:fld id="{A3486783-54A4-41E9-AA88-F811A5A2C34F}" type="datetimeFigureOut">
              <a:rPr lang="en-IN" smtClean="0"/>
              <a:pPr/>
              <a:t>31-08-2020</a:t>
            </a:fld>
            <a:endParaRPr lang="en-IN" dirty="0"/>
          </a:p>
        </p:txBody>
      </p:sp>
      <p:sp>
        <p:nvSpPr>
          <p:cNvPr id="6" name="Footer Placeholder 5">
            <a:extLst>
              <a:ext uri="{FF2B5EF4-FFF2-40B4-BE49-F238E27FC236}">
                <a16:creationId xmlns:a16="http://schemas.microsoft.com/office/drawing/2014/main" id="{1FE202D8-A873-4B6D-8D52-65DCEE458655}"/>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7BECB6F2-60EE-4F43-858C-C823BF126E7A}"/>
              </a:ext>
            </a:extLst>
          </p:cNvPr>
          <p:cNvSpPr>
            <a:spLocks noGrp="1"/>
          </p:cNvSpPr>
          <p:nvPr>
            <p:ph type="sldNum" sz="quarter" idx="12"/>
          </p:nvPr>
        </p:nvSpPr>
        <p:spPr/>
        <p:txBody>
          <a:bodyPr/>
          <a:lstStyle/>
          <a:p>
            <a:fld id="{2D4634D4-BE86-4681-AB94-E8260BF427DE}" type="slidenum">
              <a:rPr lang="en-IN" smtClean="0"/>
              <a:pPr/>
              <a:t>‹#›</a:t>
            </a:fld>
            <a:endParaRPr lang="en-IN" dirty="0"/>
          </a:p>
        </p:txBody>
      </p:sp>
    </p:spTree>
    <p:extLst>
      <p:ext uri="{BB962C8B-B14F-4D97-AF65-F5344CB8AC3E}">
        <p14:creationId xmlns:p14="http://schemas.microsoft.com/office/powerpoint/2010/main" val="3962216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60481-5F35-4FB1-BCA4-5A3ED2297D7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A44B478-7064-4858-80E9-6276CCC876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73E71B5-C0D2-489D-B8AA-746BFE2E73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C1E1162-3FA9-472B-9445-5F9FD76144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676946-FC21-4C81-B79C-6032F61A6C1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BE209C9-D975-4840-890A-5D0A04242BA1}"/>
              </a:ext>
            </a:extLst>
          </p:cNvPr>
          <p:cNvSpPr>
            <a:spLocks noGrp="1"/>
          </p:cNvSpPr>
          <p:nvPr>
            <p:ph type="dt" sz="half" idx="10"/>
          </p:nvPr>
        </p:nvSpPr>
        <p:spPr/>
        <p:txBody>
          <a:bodyPr/>
          <a:lstStyle/>
          <a:p>
            <a:fld id="{A3486783-54A4-41E9-AA88-F811A5A2C34F}" type="datetimeFigureOut">
              <a:rPr lang="en-IN" smtClean="0"/>
              <a:pPr/>
              <a:t>31-08-2020</a:t>
            </a:fld>
            <a:endParaRPr lang="en-IN" dirty="0"/>
          </a:p>
        </p:txBody>
      </p:sp>
      <p:sp>
        <p:nvSpPr>
          <p:cNvPr id="8" name="Footer Placeholder 7">
            <a:extLst>
              <a:ext uri="{FF2B5EF4-FFF2-40B4-BE49-F238E27FC236}">
                <a16:creationId xmlns:a16="http://schemas.microsoft.com/office/drawing/2014/main" id="{E0D8D7CA-939A-436C-80BC-EE1E53B64155}"/>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8B25CF0F-580A-424B-A89C-EEBA3EB1C6AA}"/>
              </a:ext>
            </a:extLst>
          </p:cNvPr>
          <p:cNvSpPr>
            <a:spLocks noGrp="1"/>
          </p:cNvSpPr>
          <p:nvPr>
            <p:ph type="sldNum" sz="quarter" idx="12"/>
          </p:nvPr>
        </p:nvSpPr>
        <p:spPr/>
        <p:txBody>
          <a:bodyPr/>
          <a:lstStyle/>
          <a:p>
            <a:fld id="{2D4634D4-BE86-4681-AB94-E8260BF427DE}" type="slidenum">
              <a:rPr lang="en-IN" smtClean="0"/>
              <a:pPr/>
              <a:t>‹#›</a:t>
            </a:fld>
            <a:endParaRPr lang="en-IN" dirty="0"/>
          </a:p>
        </p:txBody>
      </p:sp>
    </p:spTree>
    <p:extLst>
      <p:ext uri="{BB962C8B-B14F-4D97-AF65-F5344CB8AC3E}">
        <p14:creationId xmlns:p14="http://schemas.microsoft.com/office/powerpoint/2010/main" val="172390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12670-D449-42FF-AF21-FD649CD7AD5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2F7BF80-1199-4A25-A31C-7FE4A3C60238}"/>
              </a:ext>
            </a:extLst>
          </p:cNvPr>
          <p:cNvSpPr>
            <a:spLocks noGrp="1"/>
          </p:cNvSpPr>
          <p:nvPr>
            <p:ph type="dt" sz="half" idx="10"/>
          </p:nvPr>
        </p:nvSpPr>
        <p:spPr/>
        <p:txBody>
          <a:bodyPr/>
          <a:lstStyle/>
          <a:p>
            <a:fld id="{A3486783-54A4-41E9-AA88-F811A5A2C34F}" type="datetimeFigureOut">
              <a:rPr lang="en-IN" smtClean="0"/>
              <a:pPr/>
              <a:t>31-08-2020</a:t>
            </a:fld>
            <a:endParaRPr lang="en-IN" dirty="0"/>
          </a:p>
        </p:txBody>
      </p:sp>
      <p:sp>
        <p:nvSpPr>
          <p:cNvPr id="4" name="Footer Placeholder 3">
            <a:extLst>
              <a:ext uri="{FF2B5EF4-FFF2-40B4-BE49-F238E27FC236}">
                <a16:creationId xmlns:a16="http://schemas.microsoft.com/office/drawing/2014/main" id="{FA239FA1-6CC2-4A6F-8099-6E532F390220}"/>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5AE50296-B145-4752-88FF-5E317C1BC035}"/>
              </a:ext>
            </a:extLst>
          </p:cNvPr>
          <p:cNvSpPr>
            <a:spLocks noGrp="1"/>
          </p:cNvSpPr>
          <p:nvPr>
            <p:ph type="sldNum" sz="quarter" idx="12"/>
          </p:nvPr>
        </p:nvSpPr>
        <p:spPr/>
        <p:txBody>
          <a:bodyPr/>
          <a:lstStyle/>
          <a:p>
            <a:fld id="{2D4634D4-BE86-4681-AB94-E8260BF427DE}" type="slidenum">
              <a:rPr lang="en-IN" smtClean="0"/>
              <a:pPr/>
              <a:t>‹#›</a:t>
            </a:fld>
            <a:endParaRPr lang="en-IN" dirty="0"/>
          </a:p>
        </p:txBody>
      </p:sp>
    </p:spTree>
    <p:extLst>
      <p:ext uri="{BB962C8B-B14F-4D97-AF65-F5344CB8AC3E}">
        <p14:creationId xmlns:p14="http://schemas.microsoft.com/office/powerpoint/2010/main" val="838804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7EAA2A-5561-4AD9-8DB8-8D8C990A49E7}"/>
              </a:ext>
            </a:extLst>
          </p:cNvPr>
          <p:cNvSpPr>
            <a:spLocks noGrp="1"/>
          </p:cNvSpPr>
          <p:nvPr>
            <p:ph type="dt" sz="half" idx="10"/>
          </p:nvPr>
        </p:nvSpPr>
        <p:spPr/>
        <p:txBody>
          <a:bodyPr/>
          <a:lstStyle/>
          <a:p>
            <a:fld id="{A3486783-54A4-41E9-AA88-F811A5A2C34F}" type="datetimeFigureOut">
              <a:rPr lang="en-IN" smtClean="0"/>
              <a:pPr/>
              <a:t>31-08-2020</a:t>
            </a:fld>
            <a:endParaRPr lang="en-IN" dirty="0"/>
          </a:p>
        </p:txBody>
      </p:sp>
      <p:sp>
        <p:nvSpPr>
          <p:cNvPr id="3" name="Footer Placeholder 2">
            <a:extLst>
              <a:ext uri="{FF2B5EF4-FFF2-40B4-BE49-F238E27FC236}">
                <a16:creationId xmlns:a16="http://schemas.microsoft.com/office/drawing/2014/main" id="{528D45BB-BBFA-44CB-BB81-6CA466B6B332}"/>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2B23F75B-F932-4EA1-91E5-B3CD11A1F623}"/>
              </a:ext>
            </a:extLst>
          </p:cNvPr>
          <p:cNvSpPr>
            <a:spLocks noGrp="1"/>
          </p:cNvSpPr>
          <p:nvPr>
            <p:ph type="sldNum" sz="quarter" idx="12"/>
          </p:nvPr>
        </p:nvSpPr>
        <p:spPr/>
        <p:txBody>
          <a:bodyPr/>
          <a:lstStyle/>
          <a:p>
            <a:fld id="{2D4634D4-BE86-4681-AB94-E8260BF427DE}" type="slidenum">
              <a:rPr lang="en-IN" smtClean="0"/>
              <a:pPr/>
              <a:t>‹#›</a:t>
            </a:fld>
            <a:endParaRPr lang="en-IN" dirty="0"/>
          </a:p>
        </p:txBody>
      </p:sp>
    </p:spTree>
    <p:extLst>
      <p:ext uri="{BB962C8B-B14F-4D97-AF65-F5344CB8AC3E}">
        <p14:creationId xmlns:p14="http://schemas.microsoft.com/office/powerpoint/2010/main" val="372865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F6954-C578-4A06-8A53-058CA22AEA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6B06A17-B2EA-4DF2-AF18-EE31CD0D21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366C0FB-E582-48BD-8206-635A254CC8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4C333C-C0BF-49EA-AF70-7B9CDAB0352B}"/>
              </a:ext>
            </a:extLst>
          </p:cNvPr>
          <p:cNvSpPr>
            <a:spLocks noGrp="1"/>
          </p:cNvSpPr>
          <p:nvPr>
            <p:ph type="dt" sz="half" idx="10"/>
          </p:nvPr>
        </p:nvSpPr>
        <p:spPr/>
        <p:txBody>
          <a:bodyPr/>
          <a:lstStyle/>
          <a:p>
            <a:fld id="{A3486783-54A4-41E9-AA88-F811A5A2C34F}" type="datetimeFigureOut">
              <a:rPr lang="en-IN" smtClean="0"/>
              <a:pPr/>
              <a:t>31-08-2020</a:t>
            </a:fld>
            <a:endParaRPr lang="en-IN" dirty="0"/>
          </a:p>
        </p:txBody>
      </p:sp>
      <p:sp>
        <p:nvSpPr>
          <p:cNvPr id="6" name="Footer Placeholder 5">
            <a:extLst>
              <a:ext uri="{FF2B5EF4-FFF2-40B4-BE49-F238E27FC236}">
                <a16:creationId xmlns:a16="http://schemas.microsoft.com/office/drawing/2014/main" id="{12164109-D18E-4189-B671-A663584E4497}"/>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7E6D2FEC-0FBE-4CED-BA02-73C2DFE2FB2D}"/>
              </a:ext>
            </a:extLst>
          </p:cNvPr>
          <p:cNvSpPr>
            <a:spLocks noGrp="1"/>
          </p:cNvSpPr>
          <p:nvPr>
            <p:ph type="sldNum" sz="quarter" idx="12"/>
          </p:nvPr>
        </p:nvSpPr>
        <p:spPr/>
        <p:txBody>
          <a:bodyPr/>
          <a:lstStyle/>
          <a:p>
            <a:fld id="{2D4634D4-BE86-4681-AB94-E8260BF427DE}" type="slidenum">
              <a:rPr lang="en-IN" smtClean="0"/>
              <a:pPr/>
              <a:t>‹#›</a:t>
            </a:fld>
            <a:endParaRPr lang="en-IN" dirty="0"/>
          </a:p>
        </p:txBody>
      </p:sp>
    </p:spTree>
    <p:extLst>
      <p:ext uri="{BB962C8B-B14F-4D97-AF65-F5344CB8AC3E}">
        <p14:creationId xmlns:p14="http://schemas.microsoft.com/office/powerpoint/2010/main" val="1749432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22950-047A-47EC-99D6-63D80AE96A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CB95849-C98A-41CE-94AB-77A9FF06D8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F2FF638-152E-4643-AA72-95AD0F56B3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7F7108-D214-48FC-985D-01689046527B}"/>
              </a:ext>
            </a:extLst>
          </p:cNvPr>
          <p:cNvSpPr>
            <a:spLocks noGrp="1"/>
          </p:cNvSpPr>
          <p:nvPr>
            <p:ph type="dt" sz="half" idx="10"/>
          </p:nvPr>
        </p:nvSpPr>
        <p:spPr/>
        <p:txBody>
          <a:bodyPr/>
          <a:lstStyle/>
          <a:p>
            <a:fld id="{A3486783-54A4-41E9-AA88-F811A5A2C34F}" type="datetimeFigureOut">
              <a:rPr lang="en-IN" smtClean="0"/>
              <a:pPr/>
              <a:t>31-08-2020</a:t>
            </a:fld>
            <a:endParaRPr lang="en-IN" dirty="0"/>
          </a:p>
        </p:txBody>
      </p:sp>
      <p:sp>
        <p:nvSpPr>
          <p:cNvPr id="6" name="Footer Placeholder 5">
            <a:extLst>
              <a:ext uri="{FF2B5EF4-FFF2-40B4-BE49-F238E27FC236}">
                <a16:creationId xmlns:a16="http://schemas.microsoft.com/office/drawing/2014/main" id="{E8542951-3C60-4376-9449-54CCABC5EECF}"/>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C2F8384C-2F93-4478-B8D0-19A13CA8DB7D}"/>
              </a:ext>
            </a:extLst>
          </p:cNvPr>
          <p:cNvSpPr>
            <a:spLocks noGrp="1"/>
          </p:cNvSpPr>
          <p:nvPr>
            <p:ph type="sldNum" sz="quarter" idx="12"/>
          </p:nvPr>
        </p:nvSpPr>
        <p:spPr/>
        <p:txBody>
          <a:bodyPr/>
          <a:lstStyle/>
          <a:p>
            <a:fld id="{2D4634D4-BE86-4681-AB94-E8260BF427DE}" type="slidenum">
              <a:rPr lang="en-IN" smtClean="0"/>
              <a:pPr/>
              <a:t>‹#›</a:t>
            </a:fld>
            <a:endParaRPr lang="en-IN" dirty="0"/>
          </a:p>
        </p:txBody>
      </p:sp>
    </p:spTree>
    <p:extLst>
      <p:ext uri="{BB962C8B-B14F-4D97-AF65-F5344CB8AC3E}">
        <p14:creationId xmlns:p14="http://schemas.microsoft.com/office/powerpoint/2010/main" val="4038416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3E90B-F609-4168-9FDA-F34D7B43BF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D87A3C6-5A2B-4D7C-8B3E-B9DB2C4ED0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9B1AE6A-934E-472C-81E0-D65DD04769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486783-54A4-41E9-AA88-F811A5A2C34F}" type="datetimeFigureOut">
              <a:rPr lang="en-IN" smtClean="0"/>
              <a:pPr/>
              <a:t>31-08-2020</a:t>
            </a:fld>
            <a:endParaRPr lang="en-IN" dirty="0"/>
          </a:p>
        </p:txBody>
      </p:sp>
      <p:sp>
        <p:nvSpPr>
          <p:cNvPr id="5" name="Footer Placeholder 4">
            <a:extLst>
              <a:ext uri="{FF2B5EF4-FFF2-40B4-BE49-F238E27FC236}">
                <a16:creationId xmlns:a16="http://schemas.microsoft.com/office/drawing/2014/main" id="{8A19F246-67BB-41F1-836D-B341AA4BB7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05DBEF3B-D426-4F64-9662-94AEB0939B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4634D4-BE86-4681-AB94-E8260BF427DE}" type="slidenum">
              <a:rPr lang="en-IN" smtClean="0"/>
              <a:pPr/>
              <a:t>‹#›</a:t>
            </a:fld>
            <a:endParaRPr lang="en-IN" dirty="0"/>
          </a:p>
        </p:txBody>
      </p:sp>
    </p:spTree>
    <p:extLst>
      <p:ext uri="{BB962C8B-B14F-4D97-AF65-F5344CB8AC3E}">
        <p14:creationId xmlns:p14="http://schemas.microsoft.com/office/powerpoint/2010/main" val="236848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3BC9F-7A6A-4BFE-AAA9-E1689C6D4D8E}"/>
              </a:ext>
            </a:extLst>
          </p:cNvPr>
          <p:cNvSpPr>
            <a:spLocks noGrp="1"/>
          </p:cNvSpPr>
          <p:nvPr>
            <p:ph type="ctrTitle"/>
          </p:nvPr>
        </p:nvSpPr>
        <p:spPr/>
        <p:txBody>
          <a:bodyPr>
            <a:normAutofit fontScale="90000"/>
          </a:bodyPr>
          <a:lstStyle/>
          <a:p>
            <a:br>
              <a:rPr lang="en-US" b="1" dirty="0">
                <a:solidFill>
                  <a:srgbClr val="0070C0"/>
                </a:solidFill>
              </a:rPr>
            </a:br>
            <a:r>
              <a:rPr lang="en-US" b="1" dirty="0">
                <a:solidFill>
                  <a:srgbClr val="0070C0"/>
                </a:solidFill>
              </a:rPr>
              <a:t>AWS Organization &amp; Organizational Units</a:t>
            </a:r>
            <a:endParaRPr lang="en-IN" b="1" dirty="0">
              <a:solidFill>
                <a:srgbClr val="0070C0"/>
              </a:solidFill>
            </a:endParaRPr>
          </a:p>
        </p:txBody>
      </p:sp>
    </p:spTree>
    <p:extLst>
      <p:ext uri="{BB962C8B-B14F-4D97-AF65-F5344CB8AC3E}">
        <p14:creationId xmlns:p14="http://schemas.microsoft.com/office/powerpoint/2010/main" val="3181130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hvd_backup\EMX_sol_all\operations_work\AWS_cloud\BasicOrganization.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861" y="156210"/>
            <a:ext cx="7533861" cy="4783538"/>
          </a:xfrm>
          <a:prstGeom prst="rect">
            <a:avLst/>
          </a:prstGeom>
          <a:noFill/>
          <a:ln>
            <a:noFill/>
          </a:ln>
        </p:spPr>
      </p:pic>
      <p:sp>
        <p:nvSpPr>
          <p:cNvPr id="4" name="TextBox 3"/>
          <p:cNvSpPr txBox="1"/>
          <p:nvPr/>
        </p:nvSpPr>
        <p:spPr>
          <a:xfrm>
            <a:off x="8458200" y="347870"/>
            <a:ext cx="2991678" cy="3139321"/>
          </a:xfrm>
          <a:prstGeom prst="rect">
            <a:avLst/>
          </a:prstGeom>
          <a:noFill/>
        </p:spPr>
        <p:txBody>
          <a:bodyPr wrap="square" rtlCol="0">
            <a:spAutoFit/>
          </a:bodyPr>
          <a:lstStyle/>
          <a:p>
            <a:pPr marL="285750" lvl="0" indent="-285750">
              <a:buFont typeface="Arial" pitchFamily="34" charset="0"/>
              <a:buChar char="•"/>
            </a:pPr>
            <a:r>
              <a:rPr lang="en-IN" dirty="0"/>
              <a:t>Same like this image , we are considering overall 3-4 Organizational Units.</a:t>
            </a:r>
          </a:p>
          <a:p>
            <a:pPr marL="285750" lvl="0" indent="-285750">
              <a:buFont typeface="Arial" pitchFamily="34" charset="0"/>
              <a:buChar char="•"/>
            </a:pPr>
            <a:endParaRPr lang="en-IN" dirty="0"/>
          </a:p>
          <a:p>
            <a:pPr marL="285750" lvl="0" indent="-285750">
              <a:buFont typeface="Arial" pitchFamily="34" charset="0"/>
              <a:buChar char="•"/>
            </a:pPr>
            <a:r>
              <a:rPr lang="en-IN" dirty="0"/>
              <a:t>In the normal Practice, we can avoid creating instances for only front-end applications &amp; directly using AWS Cloud front with CDN features.</a:t>
            </a:r>
          </a:p>
          <a:p>
            <a:endParaRPr lang="en-IN" dirty="0"/>
          </a:p>
        </p:txBody>
      </p:sp>
    </p:spTree>
    <p:extLst>
      <p:ext uri="{BB962C8B-B14F-4D97-AF65-F5344CB8AC3E}">
        <p14:creationId xmlns:p14="http://schemas.microsoft.com/office/powerpoint/2010/main" val="2584201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HP\Desktop\hvd_all_stuff\EMX_sol_all\operations_work\AWS_cloud\AWS_Org\slides_all\slide16_i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063" y="1070735"/>
            <a:ext cx="10174287" cy="51339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411357" y="218661"/>
            <a:ext cx="6152321" cy="461665"/>
          </a:xfrm>
          <a:prstGeom prst="rect">
            <a:avLst/>
          </a:prstGeom>
          <a:noFill/>
        </p:spPr>
        <p:txBody>
          <a:bodyPr wrap="square" rtlCol="0">
            <a:spAutoFit/>
          </a:bodyPr>
          <a:lstStyle/>
          <a:p>
            <a:pPr algn="ctr"/>
            <a:r>
              <a:rPr lang="en-US" sz="2400" b="1" dirty="0"/>
              <a:t>Types of Accounts in AWS Organization</a:t>
            </a:r>
            <a:endParaRPr lang="en-IN" sz="2400" b="1" dirty="0"/>
          </a:p>
        </p:txBody>
      </p:sp>
    </p:spTree>
    <p:extLst>
      <p:ext uri="{BB962C8B-B14F-4D97-AF65-F5344CB8AC3E}">
        <p14:creationId xmlns:p14="http://schemas.microsoft.com/office/powerpoint/2010/main" val="795815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42391" y="675861"/>
            <a:ext cx="7901609" cy="5632311"/>
          </a:xfrm>
          <a:prstGeom prst="rect">
            <a:avLst/>
          </a:prstGeom>
        </p:spPr>
        <p:txBody>
          <a:bodyPr wrap="square">
            <a:spAutoFit/>
          </a:bodyPr>
          <a:lstStyle/>
          <a:p>
            <a:pPr lvl="0"/>
            <a:r>
              <a:rPr lang="en-IN" dirty="0"/>
              <a:t>There are two types of accounts in an organization: </a:t>
            </a:r>
          </a:p>
          <a:p>
            <a:pPr lvl="0"/>
            <a:r>
              <a:rPr lang="en-IN" dirty="0"/>
              <a:t>a single account that is designated as the master account (root), and member accounts.</a:t>
            </a:r>
          </a:p>
          <a:p>
            <a:pPr lvl="0"/>
            <a:endParaRPr lang="en-IN" dirty="0"/>
          </a:p>
          <a:p>
            <a:pPr marL="285750" indent="-285750">
              <a:buFont typeface="Arial" pitchFamily="34" charset="0"/>
              <a:buChar char="•"/>
            </a:pPr>
            <a:r>
              <a:rPr lang="en-IN" dirty="0"/>
              <a:t>The master account is the account that creates the organization. </a:t>
            </a:r>
          </a:p>
          <a:p>
            <a:endParaRPr lang="en-IN" dirty="0"/>
          </a:p>
          <a:p>
            <a:r>
              <a:rPr lang="en-IN" dirty="0"/>
              <a:t>      From the organization's master account, you can follow below steps:</a:t>
            </a:r>
          </a:p>
          <a:p>
            <a:endParaRPr lang="en-IN" dirty="0"/>
          </a:p>
          <a:p>
            <a:pPr marL="285750" lvl="0" indent="-285750">
              <a:buFont typeface="Arial" pitchFamily="34" charset="0"/>
              <a:buChar char="•"/>
            </a:pPr>
            <a:r>
              <a:rPr lang="en-IN" dirty="0"/>
              <a:t>Create accounts in the organization</a:t>
            </a:r>
          </a:p>
          <a:p>
            <a:pPr marL="285750" lvl="0" indent="-285750">
              <a:buFont typeface="Arial" pitchFamily="34" charset="0"/>
              <a:buChar char="•"/>
            </a:pPr>
            <a:r>
              <a:rPr lang="en-IN" dirty="0"/>
              <a:t>Invite other existing accounts to the organization</a:t>
            </a:r>
          </a:p>
          <a:p>
            <a:pPr marL="285750" lvl="0" indent="-285750">
              <a:buFont typeface="Arial" pitchFamily="34" charset="0"/>
              <a:buChar char="•"/>
            </a:pPr>
            <a:r>
              <a:rPr lang="en-IN" dirty="0"/>
              <a:t>Remove accounts from the organization</a:t>
            </a:r>
          </a:p>
          <a:p>
            <a:pPr marL="285750" lvl="0" indent="-285750">
              <a:buFont typeface="Arial" pitchFamily="34" charset="0"/>
              <a:buChar char="•"/>
            </a:pPr>
            <a:r>
              <a:rPr lang="en-IN" dirty="0"/>
              <a:t>Manage invitations</a:t>
            </a:r>
          </a:p>
          <a:p>
            <a:pPr marL="285750" lvl="0" indent="-285750">
              <a:buFont typeface="Arial" pitchFamily="34" charset="0"/>
              <a:buChar char="•"/>
            </a:pPr>
            <a:r>
              <a:rPr lang="en-IN" dirty="0"/>
              <a:t>Apply policies to entities (roots, OUs, or accounts) within the organization</a:t>
            </a:r>
          </a:p>
          <a:p>
            <a:pPr marL="285750" lvl="0" indent="-285750">
              <a:buFont typeface="Arial" pitchFamily="34" charset="0"/>
              <a:buChar char="•"/>
            </a:pPr>
            <a:endParaRPr lang="en-US" dirty="0"/>
          </a:p>
          <a:p>
            <a:r>
              <a:rPr lang="en-IN" b="1" dirty="0"/>
              <a:t>Invitation for member accounts:</a:t>
            </a:r>
            <a:endParaRPr lang="en-IN" dirty="0"/>
          </a:p>
          <a:p>
            <a:pPr lvl="0"/>
            <a:r>
              <a:rPr lang="en-IN" dirty="0"/>
              <a:t>An invitation can be issued only by the organization's master account. The invitation is extended to either the account ID or the email address that is associated with the member account. After the invited account accepts an invitation, it becomes a member account in the organization. </a:t>
            </a:r>
          </a:p>
          <a:p>
            <a:pPr lvl="0"/>
            <a:endParaRPr lang="en-IN" dirty="0"/>
          </a:p>
        </p:txBody>
      </p:sp>
      <p:sp>
        <p:nvSpPr>
          <p:cNvPr id="3" name="TextBox 2"/>
          <p:cNvSpPr txBox="1"/>
          <p:nvPr/>
        </p:nvSpPr>
        <p:spPr>
          <a:xfrm>
            <a:off x="1242391" y="218661"/>
            <a:ext cx="7275444" cy="646331"/>
          </a:xfrm>
          <a:prstGeom prst="rect">
            <a:avLst/>
          </a:prstGeom>
          <a:noFill/>
        </p:spPr>
        <p:txBody>
          <a:bodyPr wrap="square" rtlCol="0">
            <a:spAutoFit/>
          </a:bodyPr>
          <a:lstStyle/>
          <a:p>
            <a:pPr algn="ctr"/>
            <a:r>
              <a:rPr lang="en-US" b="1" dirty="0"/>
              <a:t>Types of Accounts in AWS Organization</a:t>
            </a:r>
            <a:endParaRPr lang="en-IN" b="1" dirty="0"/>
          </a:p>
          <a:p>
            <a:endParaRPr lang="en-IN" dirty="0"/>
          </a:p>
        </p:txBody>
      </p:sp>
    </p:spTree>
    <p:extLst>
      <p:ext uri="{BB962C8B-B14F-4D97-AF65-F5344CB8AC3E}">
        <p14:creationId xmlns:p14="http://schemas.microsoft.com/office/powerpoint/2010/main" val="1568893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HP\Desktop\hvd_all_stuff\EMX_sol_all\operations_work\AWS_cloud\AWS_Org\slides_all\slide13_s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1113" y="924453"/>
            <a:ext cx="8796545" cy="494978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451113" y="159026"/>
            <a:ext cx="7474226" cy="461665"/>
          </a:xfrm>
          <a:prstGeom prst="rect">
            <a:avLst/>
          </a:prstGeom>
          <a:noFill/>
        </p:spPr>
        <p:txBody>
          <a:bodyPr wrap="square" rtlCol="0">
            <a:spAutoFit/>
          </a:bodyPr>
          <a:lstStyle/>
          <a:p>
            <a:pPr algn="ctr"/>
            <a:r>
              <a:rPr lang="en-US" sz="2400" b="1" dirty="0"/>
              <a:t>Consolidated Billing Feature inside AWS Organizations</a:t>
            </a:r>
            <a:endParaRPr lang="en-IN" sz="2400" b="1" dirty="0"/>
          </a:p>
        </p:txBody>
      </p:sp>
    </p:spTree>
    <p:extLst>
      <p:ext uri="{BB962C8B-B14F-4D97-AF65-F5344CB8AC3E}">
        <p14:creationId xmlns:p14="http://schemas.microsoft.com/office/powerpoint/2010/main" val="1986144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HP\Desktop\hvd_all_stuff\EMX_sol_all\operations_work\AWS_cloud\AWS_Org\slides_all\slide15_s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933" y="755373"/>
            <a:ext cx="8491737" cy="47782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685933" y="188843"/>
            <a:ext cx="7835754" cy="738664"/>
          </a:xfrm>
          <a:prstGeom prst="rect">
            <a:avLst/>
          </a:prstGeom>
          <a:noFill/>
        </p:spPr>
        <p:txBody>
          <a:bodyPr wrap="square" rtlCol="0">
            <a:spAutoFit/>
          </a:bodyPr>
          <a:lstStyle/>
          <a:p>
            <a:pPr algn="ctr"/>
            <a:r>
              <a:rPr lang="en-US" sz="2400" b="1" dirty="0"/>
              <a:t>Consolidated Billing Feature inside AWS Organizations (</a:t>
            </a:r>
            <a:r>
              <a:rPr lang="en-US" sz="2400" b="1" dirty="0" err="1"/>
              <a:t>cont</a:t>
            </a:r>
            <a:r>
              <a:rPr lang="en-US" sz="2400" b="1" dirty="0"/>
              <a:t>)</a:t>
            </a:r>
            <a:endParaRPr lang="en-IN" sz="2400" b="1" dirty="0"/>
          </a:p>
          <a:p>
            <a:endParaRPr lang="en-IN" dirty="0"/>
          </a:p>
        </p:txBody>
      </p:sp>
    </p:spTree>
    <p:extLst>
      <p:ext uri="{BB962C8B-B14F-4D97-AF65-F5344CB8AC3E}">
        <p14:creationId xmlns:p14="http://schemas.microsoft.com/office/powerpoint/2010/main" val="6733151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85191" y="844827"/>
            <a:ext cx="10664687" cy="369332"/>
          </a:xfrm>
          <a:prstGeom prst="rect">
            <a:avLst/>
          </a:prstGeom>
        </p:spPr>
        <p:txBody>
          <a:bodyPr wrap="square">
            <a:spAutoFit/>
          </a:bodyPr>
          <a:lstStyle/>
          <a:p>
            <a:endParaRPr lang="en-IN" dirty="0"/>
          </a:p>
        </p:txBody>
      </p:sp>
      <p:pic>
        <p:nvPicPr>
          <p:cNvPr id="6146" name="Picture 2" descr="C:\Users\HP\Desktop\hvd_all_stuff\EMX_sol_all\operations_work\AWS_cloud\AWS_Org\slides_all\slide19_s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839" y="775252"/>
            <a:ext cx="9079170" cy="460191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79839" y="188843"/>
            <a:ext cx="6723596" cy="461665"/>
          </a:xfrm>
          <a:prstGeom prst="rect">
            <a:avLst/>
          </a:prstGeom>
          <a:noFill/>
        </p:spPr>
        <p:txBody>
          <a:bodyPr wrap="square" rtlCol="0">
            <a:spAutoFit/>
          </a:bodyPr>
          <a:lstStyle/>
          <a:p>
            <a:pPr algn="ctr"/>
            <a:r>
              <a:rPr lang="en-US" sz="2400" b="1" dirty="0"/>
              <a:t>AWS Organizational Units (OUs)</a:t>
            </a:r>
            <a:endParaRPr lang="en-IN" sz="2400" b="1" dirty="0"/>
          </a:p>
        </p:txBody>
      </p:sp>
    </p:spTree>
    <p:extLst>
      <p:ext uri="{BB962C8B-B14F-4D97-AF65-F5344CB8AC3E}">
        <p14:creationId xmlns:p14="http://schemas.microsoft.com/office/powerpoint/2010/main" val="982713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85191" y="844827"/>
            <a:ext cx="10664687" cy="369332"/>
          </a:xfrm>
          <a:prstGeom prst="rect">
            <a:avLst/>
          </a:prstGeom>
        </p:spPr>
        <p:txBody>
          <a:bodyPr wrap="square">
            <a:spAutoFit/>
          </a:bodyPr>
          <a:lstStyle/>
          <a:p>
            <a:endParaRPr lang="en-IN" dirty="0"/>
          </a:p>
        </p:txBody>
      </p:sp>
      <p:sp>
        <p:nvSpPr>
          <p:cNvPr id="3" name="Rectangle 2"/>
          <p:cNvSpPr/>
          <p:nvPr/>
        </p:nvSpPr>
        <p:spPr>
          <a:xfrm>
            <a:off x="1798982" y="70009"/>
            <a:ext cx="9283148" cy="5909310"/>
          </a:xfrm>
          <a:prstGeom prst="rect">
            <a:avLst/>
          </a:prstGeom>
        </p:spPr>
        <p:txBody>
          <a:bodyPr wrap="square">
            <a:spAutoFit/>
          </a:bodyPr>
          <a:lstStyle/>
          <a:p>
            <a:r>
              <a:rPr lang="en-IN" sz="2000" b="1" dirty="0"/>
              <a:t>Standard Details of having Organizational Units (OUs):</a:t>
            </a:r>
          </a:p>
          <a:p>
            <a:endParaRPr lang="en-IN" dirty="0"/>
          </a:p>
          <a:p>
            <a:pPr lvl="0"/>
            <a:r>
              <a:rPr lang="en-IN" dirty="0"/>
              <a:t>Multiple members account will be further linked to one or more Organization Units as mentioned below.</a:t>
            </a:r>
          </a:p>
          <a:p>
            <a:pPr lvl="0"/>
            <a:endParaRPr lang="en-IN" dirty="0"/>
          </a:p>
          <a:p>
            <a:pPr lvl="0"/>
            <a:r>
              <a:rPr lang="en-IN" dirty="0"/>
              <a:t>Primarily we are planning to have 3 Organization Units (OU)</a:t>
            </a:r>
          </a:p>
          <a:p>
            <a:pPr lvl="0"/>
            <a:r>
              <a:rPr lang="en-IN" dirty="0"/>
              <a:t>Development / Staging, UAT and Production and in the below level the members account will be distributed based on the nature of the account. </a:t>
            </a:r>
          </a:p>
          <a:p>
            <a:pPr lvl="0"/>
            <a:endParaRPr lang="en-US" dirty="0"/>
          </a:p>
          <a:p>
            <a:pPr marL="285750" lvl="0" indent="-285750">
              <a:buFont typeface="Arial" pitchFamily="34" charset="0"/>
              <a:buChar char="•"/>
            </a:pPr>
            <a:r>
              <a:rPr lang="en-IN" dirty="0"/>
              <a:t>You can attach a policy-based control to an OU, and all accounts within the OU automatically inherit the policy. </a:t>
            </a:r>
          </a:p>
          <a:p>
            <a:pPr marL="285750" lvl="0" indent="-285750">
              <a:buFont typeface="Arial" pitchFamily="34" charset="0"/>
              <a:buChar char="•"/>
            </a:pPr>
            <a:r>
              <a:rPr lang="en-IN" dirty="0"/>
              <a:t>You can create multiple OUs within a single organization, and you can create OUs within other OUs. Each OU can contain multiple accounts,</a:t>
            </a:r>
          </a:p>
          <a:p>
            <a:pPr marL="285750" lvl="0" indent="-285750">
              <a:buFont typeface="Arial" pitchFamily="34" charset="0"/>
              <a:buChar char="•"/>
            </a:pPr>
            <a:r>
              <a:rPr lang="en-IN" dirty="0"/>
              <a:t>You can move accounts from one OU to another. However, OU names must be unique within a parent OU or root.</a:t>
            </a:r>
          </a:p>
          <a:p>
            <a:pPr lvl="0"/>
            <a:endParaRPr lang="en-IN" dirty="0"/>
          </a:p>
          <a:p>
            <a:pPr lvl="0"/>
            <a:r>
              <a:rPr lang="en-IN" dirty="0"/>
              <a:t>AWS recommends that you start with security and infrastructure in mind which is covered in </a:t>
            </a:r>
            <a:r>
              <a:rPr lang="en-IN" b="1" dirty="0"/>
              <a:t>Foundational OUs</a:t>
            </a:r>
            <a:endParaRPr lang="en-IN" dirty="0"/>
          </a:p>
          <a:p>
            <a:pPr lvl="0"/>
            <a:r>
              <a:rPr lang="en-IN" dirty="0"/>
              <a:t>There are several types of OU segregation based on the need of Organization as below:</a:t>
            </a:r>
          </a:p>
          <a:p>
            <a:r>
              <a:rPr lang="en-IN" b="1" dirty="0"/>
              <a:t>Foundational OUs</a:t>
            </a:r>
            <a:endParaRPr lang="en-IN" dirty="0"/>
          </a:p>
          <a:p>
            <a:r>
              <a:rPr lang="en-IN" b="1" dirty="0"/>
              <a:t>Additional OUs</a:t>
            </a:r>
            <a:endParaRPr lang="en-IN" dirty="0"/>
          </a:p>
        </p:txBody>
      </p:sp>
    </p:spTree>
    <p:extLst>
      <p:ext uri="{BB962C8B-B14F-4D97-AF65-F5344CB8AC3E}">
        <p14:creationId xmlns:p14="http://schemas.microsoft.com/office/powerpoint/2010/main" val="2675981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85191" y="844827"/>
            <a:ext cx="10664687" cy="369332"/>
          </a:xfrm>
          <a:prstGeom prst="rect">
            <a:avLst/>
          </a:prstGeom>
        </p:spPr>
        <p:txBody>
          <a:bodyPr wrap="square">
            <a:spAutoFit/>
          </a:bodyPr>
          <a:lstStyle/>
          <a:p>
            <a:endParaRPr lang="en-IN" dirty="0"/>
          </a:p>
        </p:txBody>
      </p:sp>
      <p:pic>
        <p:nvPicPr>
          <p:cNvPr id="8194" name="Picture 2" descr="C:\Users\HP\Desktop\hvd_all_stuff\EMX_sol_all\operations_work\AWS_cloud\AWS_Org\slides_all\slide24_s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6710" y="745436"/>
            <a:ext cx="8908157" cy="501258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908313" y="178904"/>
            <a:ext cx="6182139" cy="461665"/>
          </a:xfrm>
          <a:prstGeom prst="rect">
            <a:avLst/>
          </a:prstGeom>
          <a:noFill/>
        </p:spPr>
        <p:txBody>
          <a:bodyPr wrap="square" rtlCol="0">
            <a:spAutoFit/>
          </a:bodyPr>
          <a:lstStyle/>
          <a:p>
            <a:pPr algn="ctr"/>
            <a:r>
              <a:rPr lang="en-US" sz="2400" b="1" dirty="0"/>
              <a:t>Service Account Management</a:t>
            </a:r>
            <a:endParaRPr lang="en-IN" sz="2400" b="1" dirty="0"/>
          </a:p>
        </p:txBody>
      </p:sp>
    </p:spTree>
    <p:extLst>
      <p:ext uri="{BB962C8B-B14F-4D97-AF65-F5344CB8AC3E}">
        <p14:creationId xmlns:p14="http://schemas.microsoft.com/office/powerpoint/2010/main" val="2886583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85191" y="844827"/>
            <a:ext cx="10664687" cy="369332"/>
          </a:xfrm>
          <a:prstGeom prst="rect">
            <a:avLst/>
          </a:prstGeom>
        </p:spPr>
        <p:txBody>
          <a:bodyPr wrap="square">
            <a:spAutoFit/>
          </a:bodyPr>
          <a:lstStyle/>
          <a:p>
            <a:endParaRPr lang="en-IN" dirty="0"/>
          </a:p>
        </p:txBody>
      </p:sp>
      <p:pic>
        <p:nvPicPr>
          <p:cNvPr id="9218" name="Picture 2" descr="C:\Users\HP\Desktop\hvd_all_stuff\EMX_sol_all\operations_work\AWS_cloud\AWS_Org\slides_all\slide26_s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0147" y="796716"/>
            <a:ext cx="8672736" cy="48801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490870" y="278296"/>
            <a:ext cx="7146234" cy="461665"/>
          </a:xfrm>
          <a:prstGeom prst="rect">
            <a:avLst/>
          </a:prstGeom>
          <a:noFill/>
        </p:spPr>
        <p:txBody>
          <a:bodyPr wrap="square" rtlCol="0">
            <a:spAutoFit/>
          </a:bodyPr>
          <a:lstStyle/>
          <a:p>
            <a:pPr algn="ctr"/>
            <a:r>
              <a:rPr lang="en-US" sz="2400" b="1" dirty="0"/>
              <a:t>Management of accounts in AWS Organization</a:t>
            </a:r>
            <a:endParaRPr lang="en-IN" sz="2400" b="1" dirty="0"/>
          </a:p>
        </p:txBody>
      </p:sp>
    </p:spTree>
    <p:extLst>
      <p:ext uri="{BB962C8B-B14F-4D97-AF65-F5344CB8AC3E}">
        <p14:creationId xmlns:p14="http://schemas.microsoft.com/office/powerpoint/2010/main" val="2389101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85191" y="844827"/>
            <a:ext cx="10664687" cy="369332"/>
          </a:xfrm>
          <a:prstGeom prst="rect">
            <a:avLst/>
          </a:prstGeom>
        </p:spPr>
        <p:txBody>
          <a:bodyPr wrap="square">
            <a:spAutoFit/>
          </a:bodyPr>
          <a:lstStyle/>
          <a:p>
            <a:endParaRPr lang="en-IN" dirty="0"/>
          </a:p>
        </p:txBody>
      </p:sp>
      <p:pic>
        <p:nvPicPr>
          <p:cNvPr id="10242" name="Picture 2" descr="C:\Users\HP\Desktop\hvd_all_stuff\EMX_sol_all\operations_work\AWS_cloud\AWS_Org\slides_all\slide29_s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292" y="496957"/>
            <a:ext cx="8964385" cy="5044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5299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HP\Desktop\hvd_all_stuff\EMX_sol_all\operations_work\AWS_cloud\AWS_Org\slides_all\slide5_i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300" y="838200"/>
            <a:ext cx="10183813"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7618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85191" y="844827"/>
            <a:ext cx="10664687" cy="369332"/>
          </a:xfrm>
          <a:prstGeom prst="rect">
            <a:avLst/>
          </a:prstGeom>
        </p:spPr>
        <p:txBody>
          <a:bodyPr wrap="square">
            <a:spAutoFit/>
          </a:bodyPr>
          <a:lstStyle/>
          <a:p>
            <a:endParaRPr lang="en-IN" dirty="0"/>
          </a:p>
        </p:txBody>
      </p:sp>
      <p:pic>
        <p:nvPicPr>
          <p:cNvPr id="11266" name="Picture 2" descr="C:\Users\HP\Desktop\hvd_all_stuff\EMX_sol_all\operations_work\AWS_cloud\AWS_Org\slides_all\slide30_s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2817" y="658745"/>
            <a:ext cx="8632498" cy="4857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7197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85191" y="844827"/>
            <a:ext cx="10664687" cy="369332"/>
          </a:xfrm>
          <a:prstGeom prst="rect">
            <a:avLst/>
          </a:prstGeom>
        </p:spPr>
        <p:txBody>
          <a:bodyPr wrap="square">
            <a:spAutoFit/>
          </a:bodyPr>
          <a:lstStyle/>
          <a:p>
            <a:endParaRPr lang="en-IN" dirty="0"/>
          </a:p>
        </p:txBody>
      </p:sp>
      <p:pic>
        <p:nvPicPr>
          <p:cNvPr id="7170" name="Picture 2" descr="C:\Users\HP\Desktop\hvd_all_stuff\EMX_sol_all\operations_work\AWS_cloud\AWS_Org\slides_all\slide11_i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063" y="866775"/>
            <a:ext cx="10174287" cy="5124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37524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85191" y="844827"/>
            <a:ext cx="10664687" cy="369332"/>
          </a:xfrm>
          <a:prstGeom prst="rect">
            <a:avLst/>
          </a:prstGeom>
        </p:spPr>
        <p:txBody>
          <a:bodyPr wrap="square">
            <a:spAutoFit/>
          </a:bodyPr>
          <a:lstStyle/>
          <a:p>
            <a:endParaRPr lang="en-IN" dirty="0"/>
          </a:p>
        </p:txBody>
      </p:sp>
      <p:pic>
        <p:nvPicPr>
          <p:cNvPr id="12290" name="Picture 2" descr="C:\Users\HP\Desktop\hvd_all_stuff\EMX_sol_all\operations_work\AWS_cloud\AWS_Org\slides_all\slide36_s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139" y="149087"/>
            <a:ext cx="9108018" cy="5125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8861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85191" y="844827"/>
            <a:ext cx="10664687" cy="369332"/>
          </a:xfrm>
          <a:prstGeom prst="rect">
            <a:avLst/>
          </a:prstGeom>
        </p:spPr>
        <p:txBody>
          <a:bodyPr wrap="square">
            <a:spAutoFit/>
          </a:bodyPr>
          <a:lstStyle/>
          <a:p>
            <a:endParaRPr lang="en-IN" dirty="0"/>
          </a:p>
        </p:txBody>
      </p:sp>
      <p:pic>
        <p:nvPicPr>
          <p:cNvPr id="13314" name="Picture 2" descr="C:\Users\HP\Desktop\hvd_all_stuff\EMX_sol_all\operations_work\AWS_cloud\AWS_Org\slides_all\slide38_s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191" y="168964"/>
            <a:ext cx="10209452" cy="5744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02992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85191" y="844827"/>
            <a:ext cx="10664687" cy="369332"/>
          </a:xfrm>
          <a:prstGeom prst="rect">
            <a:avLst/>
          </a:prstGeom>
        </p:spPr>
        <p:txBody>
          <a:bodyPr wrap="square">
            <a:spAutoFit/>
          </a:bodyPr>
          <a:lstStyle/>
          <a:p>
            <a:endParaRPr lang="en-IN" dirty="0"/>
          </a:p>
        </p:txBody>
      </p:sp>
      <p:pic>
        <p:nvPicPr>
          <p:cNvPr id="8194" name="Picture 2" descr="C:\Users\HP\Desktop\hvd_all_stuff\EMX_sol_all\operations_work\AWS_cloud\AWS_Org\slides_all\slide12_i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9488" y="847725"/>
            <a:ext cx="10231437" cy="51625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192696" y="198783"/>
            <a:ext cx="5466521" cy="461665"/>
          </a:xfrm>
          <a:prstGeom prst="rect">
            <a:avLst/>
          </a:prstGeom>
          <a:noFill/>
        </p:spPr>
        <p:txBody>
          <a:bodyPr wrap="square" rtlCol="0">
            <a:spAutoFit/>
          </a:bodyPr>
          <a:lstStyle/>
          <a:p>
            <a:pPr lvl="5" algn="ctr"/>
            <a:r>
              <a:rPr lang="en-US" sz="2400" b="1" dirty="0"/>
              <a:t>Service Control Policies</a:t>
            </a:r>
            <a:endParaRPr lang="en-IN" sz="2400" b="1" dirty="0"/>
          </a:p>
        </p:txBody>
      </p:sp>
    </p:spTree>
    <p:extLst>
      <p:ext uri="{BB962C8B-B14F-4D97-AF65-F5344CB8AC3E}">
        <p14:creationId xmlns:p14="http://schemas.microsoft.com/office/powerpoint/2010/main" val="1875877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descr="C:\Users\HP\Desktop\hvd_all_stuff\EMX_sol_all\operations_work\AWS_cloud\AWS_Org\slides_all\slide14_i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250" y="852488"/>
            <a:ext cx="10221913" cy="51530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510748" y="21491"/>
            <a:ext cx="8925339" cy="461665"/>
          </a:xfrm>
          <a:prstGeom prst="rect">
            <a:avLst/>
          </a:prstGeom>
          <a:noFill/>
        </p:spPr>
        <p:txBody>
          <a:bodyPr wrap="square" rtlCol="0">
            <a:spAutoFit/>
          </a:bodyPr>
          <a:lstStyle/>
          <a:p>
            <a:pPr algn="ctr"/>
            <a:r>
              <a:rPr lang="en-US" sz="2400" b="1" dirty="0"/>
              <a:t>Key Features of IAM based Service policies in AWS Organization</a:t>
            </a:r>
            <a:endParaRPr lang="en-IN" sz="2400" b="1" dirty="0"/>
          </a:p>
        </p:txBody>
      </p:sp>
    </p:spTree>
    <p:extLst>
      <p:ext uri="{BB962C8B-B14F-4D97-AF65-F5344CB8AC3E}">
        <p14:creationId xmlns:p14="http://schemas.microsoft.com/office/powerpoint/2010/main" val="14979669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25557" y="318561"/>
            <a:ext cx="10316817" cy="5170646"/>
          </a:xfrm>
          <a:prstGeom prst="rect">
            <a:avLst/>
          </a:prstGeom>
        </p:spPr>
        <p:txBody>
          <a:bodyPr wrap="square">
            <a:spAutoFit/>
          </a:bodyPr>
          <a:lstStyle/>
          <a:p>
            <a:r>
              <a:rPr lang="en-IN" sz="2400" b="1" dirty="0"/>
              <a:t>To Plan &amp; Create service control policies: </a:t>
            </a:r>
          </a:p>
          <a:p>
            <a:endParaRPr lang="en-IN" dirty="0"/>
          </a:p>
          <a:p>
            <a:r>
              <a:rPr lang="en-IN" dirty="0"/>
              <a:t>- select the policies for Organization &amp; accounts in such a way that it will have granular level of access for the list of users in a simple manner.</a:t>
            </a:r>
          </a:p>
          <a:p>
            <a:r>
              <a:rPr lang="en-IN" dirty="0"/>
              <a:t>- Create policy based on the access roles given to the users </a:t>
            </a:r>
          </a:p>
          <a:p>
            <a:r>
              <a:rPr lang="en-IN" dirty="0"/>
              <a:t>- OUs are to be created based on the Business Units and even service policy roles are being created by considering the Business Units (development team, QA Team, DBA team, </a:t>
            </a:r>
            <a:r>
              <a:rPr lang="en-IN" dirty="0" err="1"/>
              <a:t>Devops</a:t>
            </a:r>
            <a:r>
              <a:rPr lang="en-IN" dirty="0"/>
              <a:t> Team, Technical Architect / Leads) </a:t>
            </a:r>
          </a:p>
          <a:p>
            <a:r>
              <a:rPr lang="en-IN" dirty="0"/>
              <a:t>- Primarily there will be 4 levels of access roles to be considered in Organization across all accounts </a:t>
            </a:r>
          </a:p>
          <a:p>
            <a:endParaRPr lang="en-IN" dirty="0"/>
          </a:p>
          <a:p>
            <a:r>
              <a:rPr lang="en-IN" b="1" dirty="0"/>
              <a:t>Developers</a:t>
            </a:r>
            <a:r>
              <a:rPr lang="en-IN" dirty="0"/>
              <a:t> - very basic and limited access to be provided with only required execution rights </a:t>
            </a:r>
          </a:p>
          <a:p>
            <a:r>
              <a:rPr lang="en-IN" b="1" dirty="0"/>
              <a:t>Architects</a:t>
            </a:r>
            <a:r>
              <a:rPr lang="en-IN" dirty="0"/>
              <a:t> / leads - limited read-only &amp; execution access on the required resources </a:t>
            </a:r>
          </a:p>
          <a:p>
            <a:r>
              <a:rPr lang="en-IN" b="1" dirty="0"/>
              <a:t>DBA</a:t>
            </a:r>
            <a:r>
              <a:rPr lang="en-IN" dirty="0"/>
              <a:t> - limited execution and read/write access only for database related resources </a:t>
            </a:r>
          </a:p>
          <a:p>
            <a:r>
              <a:rPr lang="en-IN" b="1" dirty="0" err="1"/>
              <a:t>DevOps</a:t>
            </a:r>
            <a:r>
              <a:rPr lang="en-IN" dirty="0"/>
              <a:t> - administrator level access having full access of Read/Write on almost all resources</a:t>
            </a:r>
          </a:p>
          <a:p>
            <a:endParaRPr lang="en-IN" dirty="0"/>
          </a:p>
          <a:p>
            <a:r>
              <a:rPr lang="en-IN" dirty="0"/>
              <a:t>- Consider to enable 2FA for each and every user to login to the console of AWS resources to make sure of secure authorization while doing access control.</a:t>
            </a:r>
          </a:p>
          <a:p>
            <a:r>
              <a:rPr lang="en-IN" dirty="0"/>
              <a:t>- Service policies will be designed to strengthen the security and managing operations easily.</a:t>
            </a:r>
          </a:p>
        </p:txBody>
      </p:sp>
    </p:spTree>
    <p:extLst>
      <p:ext uri="{BB962C8B-B14F-4D97-AF65-F5344CB8AC3E}">
        <p14:creationId xmlns:p14="http://schemas.microsoft.com/office/powerpoint/2010/main" val="3826598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Users\HP\Desktop\hvd_all_stuff\EMX_sol_all\operations_work\AWS_cloud\AWS_Org\slides_all\slide57_s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569" y="626165"/>
            <a:ext cx="8913196" cy="501541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769165" y="228600"/>
            <a:ext cx="4731026" cy="400110"/>
          </a:xfrm>
          <a:prstGeom prst="rect">
            <a:avLst/>
          </a:prstGeom>
          <a:noFill/>
        </p:spPr>
        <p:txBody>
          <a:bodyPr wrap="square" rtlCol="0">
            <a:spAutoFit/>
          </a:bodyPr>
          <a:lstStyle/>
          <a:p>
            <a:pPr algn="ctr"/>
            <a:r>
              <a:rPr lang="en-US" sz="2000" b="1" dirty="0"/>
              <a:t>Shared Resources</a:t>
            </a:r>
            <a:endParaRPr lang="en-IN" sz="2000" b="1" dirty="0"/>
          </a:p>
        </p:txBody>
      </p:sp>
    </p:spTree>
    <p:extLst>
      <p:ext uri="{BB962C8B-B14F-4D97-AF65-F5344CB8AC3E}">
        <p14:creationId xmlns:p14="http://schemas.microsoft.com/office/powerpoint/2010/main" val="41888669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85191" y="844827"/>
            <a:ext cx="10664687" cy="369332"/>
          </a:xfrm>
          <a:prstGeom prst="rect">
            <a:avLst/>
          </a:prstGeom>
        </p:spPr>
        <p:txBody>
          <a:bodyPr wrap="square">
            <a:spAutoFit/>
          </a:bodyPr>
          <a:lstStyle/>
          <a:p>
            <a:endParaRPr lang="en-IN" dirty="0"/>
          </a:p>
        </p:txBody>
      </p:sp>
      <p:pic>
        <p:nvPicPr>
          <p:cNvPr id="15362" name="Picture 2" descr="C:\Users\HP\Desktop\hvd_all_stuff\EMX_sol_all\operations_work\AWS_cloud\AWS_Org\slides_all\slide65_s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158" y="149088"/>
            <a:ext cx="9167310" cy="5158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65940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85191" y="844827"/>
            <a:ext cx="10664687" cy="369332"/>
          </a:xfrm>
          <a:prstGeom prst="rect">
            <a:avLst/>
          </a:prstGeom>
        </p:spPr>
        <p:txBody>
          <a:bodyPr wrap="square">
            <a:spAutoFit/>
          </a:bodyPr>
          <a:lstStyle/>
          <a:p>
            <a:endParaRPr lang="en-IN" dirty="0"/>
          </a:p>
        </p:txBody>
      </p:sp>
      <p:pic>
        <p:nvPicPr>
          <p:cNvPr id="16386" name="Picture 2" descr="C:\Users\HP\Desktop\hvd_all_stuff\EMX_sol_all\operations_work\AWS_cloud\AWS_Org\slides_all\slide66_s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264" y="248478"/>
            <a:ext cx="8990679" cy="5059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420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HP\Desktop\hvd_all_stuff\EMX_sol_all\operations_work\AWS_cloud\AWS_Org\slides_all\slide4_i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349" y="1052099"/>
            <a:ext cx="10202863" cy="5191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282148" y="278296"/>
            <a:ext cx="8090452" cy="369332"/>
          </a:xfrm>
          <a:prstGeom prst="rect">
            <a:avLst/>
          </a:prstGeom>
          <a:noFill/>
        </p:spPr>
        <p:txBody>
          <a:bodyPr wrap="square" rtlCol="0">
            <a:spAutoFit/>
          </a:bodyPr>
          <a:lstStyle/>
          <a:p>
            <a:pPr algn="ctr"/>
            <a:r>
              <a:rPr lang="en-US" b="1" dirty="0"/>
              <a:t>This is what we at EMXCEL want to do </a:t>
            </a:r>
            <a:endParaRPr lang="en-IN" b="1" dirty="0"/>
          </a:p>
        </p:txBody>
      </p:sp>
    </p:spTree>
    <p:extLst>
      <p:ext uri="{BB962C8B-B14F-4D97-AF65-F5344CB8AC3E}">
        <p14:creationId xmlns:p14="http://schemas.microsoft.com/office/powerpoint/2010/main" val="27322278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85191" y="844827"/>
            <a:ext cx="10664687" cy="369332"/>
          </a:xfrm>
          <a:prstGeom prst="rect">
            <a:avLst/>
          </a:prstGeom>
        </p:spPr>
        <p:txBody>
          <a:bodyPr wrap="square">
            <a:spAutoFit/>
          </a:bodyPr>
          <a:lstStyle/>
          <a:p>
            <a:endParaRPr lang="en-IN" dirty="0"/>
          </a:p>
        </p:txBody>
      </p:sp>
      <p:pic>
        <p:nvPicPr>
          <p:cNvPr id="2051" name="Picture 3" descr="C:\Users\HP\Desktop\hvd_all_stuff\EMX_sol_all\operations_work\AWS_cloud\AWS_Org\slides_all\slide17_i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250" y="866775"/>
            <a:ext cx="10221913" cy="51244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470991" y="258417"/>
            <a:ext cx="8140148" cy="461665"/>
          </a:xfrm>
          <a:prstGeom prst="rect">
            <a:avLst/>
          </a:prstGeom>
          <a:noFill/>
        </p:spPr>
        <p:txBody>
          <a:bodyPr wrap="square" rtlCol="0">
            <a:spAutoFit/>
          </a:bodyPr>
          <a:lstStyle/>
          <a:p>
            <a:r>
              <a:rPr lang="en-US" sz="2400" b="1" dirty="0"/>
              <a:t>Start with the Implementation of AWS Organization &amp; OUs</a:t>
            </a:r>
            <a:endParaRPr lang="en-IN" sz="2400" b="1" dirty="0"/>
          </a:p>
        </p:txBody>
      </p:sp>
    </p:spTree>
    <p:extLst>
      <p:ext uri="{BB962C8B-B14F-4D97-AF65-F5344CB8AC3E}">
        <p14:creationId xmlns:p14="http://schemas.microsoft.com/office/powerpoint/2010/main" val="8432819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85191" y="844827"/>
            <a:ext cx="10664687" cy="369332"/>
          </a:xfrm>
          <a:prstGeom prst="rect">
            <a:avLst/>
          </a:prstGeom>
        </p:spPr>
        <p:txBody>
          <a:bodyPr wrap="square">
            <a:spAutoFit/>
          </a:bodyPr>
          <a:lstStyle/>
          <a:p>
            <a:endParaRPr lang="en-IN" dirty="0"/>
          </a:p>
        </p:txBody>
      </p:sp>
      <p:sp>
        <p:nvSpPr>
          <p:cNvPr id="3" name="Rectangle 2"/>
          <p:cNvSpPr/>
          <p:nvPr/>
        </p:nvSpPr>
        <p:spPr>
          <a:xfrm>
            <a:off x="2872409" y="2663687"/>
            <a:ext cx="6271591" cy="923330"/>
          </a:xfrm>
          <a:prstGeom prst="rect">
            <a:avLst/>
          </a:prstGeom>
        </p:spPr>
        <p:txBody>
          <a:bodyPr wrap="square">
            <a:spAutoFit/>
          </a:bodyPr>
          <a:lstStyle/>
          <a:p>
            <a:r>
              <a:rPr lang="da-DK" sz="5400" b="1" dirty="0">
                <a:solidFill>
                  <a:schemeClr val="accent1"/>
                </a:solidFill>
              </a:rPr>
              <a:t>      Thank You</a:t>
            </a:r>
          </a:p>
        </p:txBody>
      </p:sp>
    </p:spTree>
    <p:extLst>
      <p:ext uri="{BB962C8B-B14F-4D97-AF65-F5344CB8AC3E}">
        <p14:creationId xmlns:p14="http://schemas.microsoft.com/office/powerpoint/2010/main" val="4054740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P\Desktop\hvd_all_stuff\EMX_sol_all\operations_work\AWS_cloud\AWS_Org\slides_all\slide09_s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9844" y="417442"/>
            <a:ext cx="8390491" cy="4721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149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HP\Desktop\hvd_all_stuff\EMX_sol_all\operations_work\AWS_cloud\AWS_Org\slides_all\slide6_i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825" y="609600"/>
            <a:ext cx="10164763" cy="563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0507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6105" y="278296"/>
            <a:ext cx="9680712" cy="923330"/>
          </a:xfrm>
          <a:prstGeom prst="rect">
            <a:avLst/>
          </a:prstGeom>
        </p:spPr>
        <p:txBody>
          <a:bodyPr wrap="square">
            <a:spAutoFit/>
          </a:bodyPr>
          <a:lstStyle/>
          <a:p>
            <a:r>
              <a:rPr lang="en-IN" b="1" dirty="0"/>
              <a:t>AWS Organization gives you a new policy-based management capability for multiple AWS accounts and helps you solve all these points.</a:t>
            </a:r>
          </a:p>
          <a:p>
            <a:endParaRPr lang="en-IN" dirty="0"/>
          </a:p>
        </p:txBody>
      </p:sp>
      <p:pic>
        <p:nvPicPr>
          <p:cNvPr id="5123" name="Picture 3" descr="C:\Users\HP\Desktop\hvd_all_stuff\EMX_sol_all\operations_work\AWS_cloud\AWS_Org\slides_all\slide15_i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7588" y="1201626"/>
            <a:ext cx="10155237" cy="5051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3985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HP\Desktop\hvd_all_stuff\EMX_sol_all\operations_work\AWS_cloud\AWS_Org\slides_all\slide10_s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2770" y="357809"/>
            <a:ext cx="8496470" cy="4780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476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HP\Desktop\hvd_all_stuff\EMX_sol_all\operations_work\AWS_cloud\AWS_Org\AWS_Organizations01.png"/>
          <p:cNvPicPr/>
          <p:nvPr/>
        </p:nvPicPr>
        <p:blipFill>
          <a:blip r:embed="rId2">
            <a:extLst>
              <a:ext uri="{28A0092B-C50C-407E-A947-70E740481C1C}">
                <a14:useLocalDpi xmlns:a14="http://schemas.microsoft.com/office/drawing/2010/main" val="0"/>
              </a:ext>
            </a:extLst>
          </a:blip>
          <a:srcRect/>
          <a:stretch>
            <a:fillRect/>
          </a:stretch>
        </p:blipFill>
        <p:spPr bwMode="auto">
          <a:xfrm>
            <a:off x="1729436" y="936997"/>
            <a:ext cx="8497929" cy="4539464"/>
          </a:xfrm>
          <a:prstGeom prst="rect">
            <a:avLst/>
          </a:prstGeom>
          <a:noFill/>
          <a:ln>
            <a:noFill/>
          </a:ln>
        </p:spPr>
      </p:pic>
      <p:sp>
        <p:nvSpPr>
          <p:cNvPr id="4" name="TextBox 3"/>
          <p:cNvSpPr txBox="1"/>
          <p:nvPr/>
        </p:nvSpPr>
        <p:spPr>
          <a:xfrm>
            <a:off x="1729436" y="258417"/>
            <a:ext cx="8189816" cy="369332"/>
          </a:xfrm>
          <a:prstGeom prst="rect">
            <a:avLst/>
          </a:prstGeom>
          <a:noFill/>
        </p:spPr>
        <p:txBody>
          <a:bodyPr wrap="square" rtlCol="0">
            <a:spAutoFit/>
          </a:bodyPr>
          <a:lstStyle/>
          <a:p>
            <a:r>
              <a:rPr lang="en-IN" b="1" dirty="0"/>
              <a:t>Hierarchical representation of AWS Organization along with OUs </a:t>
            </a:r>
          </a:p>
        </p:txBody>
      </p:sp>
    </p:spTree>
    <p:extLst>
      <p:ext uri="{BB962C8B-B14F-4D97-AF65-F5344CB8AC3E}">
        <p14:creationId xmlns:p14="http://schemas.microsoft.com/office/powerpoint/2010/main" val="1635345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HP\Desktop\hvd_all_stuff\EMX_sol_all\operations_work\AWS_cloud\AWS_Org\slides_all\slide18_s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2671" y="238539"/>
            <a:ext cx="8796751" cy="4949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8591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576</TotalTime>
  <Words>674</Words>
  <Application>Microsoft Office PowerPoint</Application>
  <PresentationFormat>Widescreen</PresentationFormat>
  <Paragraphs>63</Paragraphs>
  <Slides>31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Calibri Light</vt:lpstr>
      <vt:lpstr>Office Theme</vt:lpstr>
      <vt:lpstr> AWS Organization &amp; Organizational Units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balaji balaji</dc:creator>
  <cp:lastModifiedBy>BDM</cp:lastModifiedBy>
  <cp:revision>148</cp:revision>
  <dcterms:created xsi:type="dcterms:W3CDTF">2020-01-23T12:04:17Z</dcterms:created>
  <dcterms:modified xsi:type="dcterms:W3CDTF">2020-08-31T10:00:21Z</dcterms:modified>
</cp:coreProperties>
</file>